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71" r:id="rId4"/>
    <p:sldId id="257" r:id="rId5"/>
    <p:sldId id="258" r:id="rId6"/>
    <p:sldId id="259" r:id="rId7"/>
    <p:sldId id="272" r:id="rId8"/>
    <p:sldId id="261" r:id="rId9"/>
    <p:sldId id="265" r:id="rId10"/>
    <p:sldId id="267" r:id="rId11"/>
    <p:sldId id="268" r:id="rId12"/>
    <p:sldId id="269" r:id="rId13"/>
    <p:sldId id="270" r:id="rId14"/>
    <p:sldId id="276" r:id="rId15"/>
    <p:sldId id="277" r:id="rId16"/>
    <p:sldId id="278" r:id="rId17"/>
    <p:sldId id="279" r:id="rId18"/>
    <p:sldId id="280" r:id="rId19"/>
    <p:sldId id="281" r:id="rId20"/>
    <p:sldId id="273" r:id="rId21"/>
    <p:sldId id="282" r:id="rId22"/>
    <p:sldId id="283" r:id="rId23"/>
    <p:sldId id="284" r:id="rId24"/>
    <p:sldId id="27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0410-D67D-4D1B-A055-4C8C8839D184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99555-89BA-4C45-9C72-36A1FE79B2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14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555-89BA-4C45-9C72-36A1FE79B28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33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855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825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275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48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125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797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049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230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401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43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545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E8FE1-7DCA-47B3-BDAF-8035449F6179}" type="datetimeFigureOut">
              <a:rPr lang="es-CO" smtClean="0"/>
              <a:t>20/10/2013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6E87-68A5-466D-B4AD-CC18215EAD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072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24230"/>
            <a:ext cx="3384376" cy="511256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2800" i="1" dirty="0" smtClean="0">
                <a:latin typeface="Book Antiqua" panose="02040602050305030304" pitchFamily="18" charset="0"/>
              </a:rPr>
              <a:t>Parábolas de Cristo</a:t>
            </a:r>
            <a:br>
              <a:rPr lang="es-CO" sz="2800" i="1" dirty="0" smtClean="0">
                <a:latin typeface="Book Antiqua" panose="02040602050305030304" pitchFamily="18" charset="0"/>
              </a:rPr>
            </a:br>
            <a:r>
              <a:rPr lang="es-CO" sz="2800" i="1" dirty="0" smtClean="0">
                <a:latin typeface="Book Antiqua" panose="02040602050305030304" pitchFamily="18" charset="0"/>
              </a:rPr>
              <a:t/>
            </a:r>
            <a:br>
              <a:rPr lang="es-CO" sz="2800" i="1" dirty="0" smtClean="0">
                <a:latin typeface="Book Antiqua" panose="02040602050305030304" pitchFamily="18" charset="0"/>
              </a:rPr>
            </a:br>
            <a:r>
              <a:rPr lang="es-CO" sz="2800" i="1" dirty="0" smtClean="0">
                <a:latin typeface="Book Antiqua" panose="02040602050305030304" pitchFamily="18" charset="0"/>
              </a:rPr>
              <a:t> -Preparación</a:t>
            </a:r>
            <a:br>
              <a:rPr lang="es-CO" sz="2800" i="1" dirty="0" smtClean="0">
                <a:latin typeface="Book Antiqua" panose="02040602050305030304" pitchFamily="18" charset="0"/>
              </a:rPr>
            </a:br>
            <a:r>
              <a:rPr lang="es-CO" sz="2800" i="1" dirty="0" smtClean="0">
                <a:latin typeface="Book Antiqua" panose="02040602050305030304" pitchFamily="18" charset="0"/>
              </a:rPr>
              <a:t>- </a:t>
            </a:r>
            <a:r>
              <a:rPr lang="es-CO" sz="2800" i="1" dirty="0" err="1" smtClean="0">
                <a:latin typeface="Book Antiqua" panose="02040602050305030304" pitchFamily="18" charset="0"/>
              </a:rPr>
              <a:t>Obstaculos</a:t>
            </a:r>
            <a:r>
              <a:rPr lang="es-CO" sz="2800" i="1" dirty="0" smtClean="0">
                <a:latin typeface="Book Antiqua" panose="02040602050305030304" pitchFamily="18" charset="0"/>
              </a:rPr>
              <a:t/>
            </a:r>
            <a:br>
              <a:rPr lang="es-CO" sz="2800" i="1" dirty="0" smtClean="0">
                <a:latin typeface="Book Antiqua" panose="02040602050305030304" pitchFamily="18" charset="0"/>
              </a:rPr>
            </a:br>
            <a:r>
              <a:rPr lang="es-CO" sz="2800" i="1" dirty="0" smtClean="0">
                <a:latin typeface="Book Antiqua" panose="02040602050305030304" pitchFamily="18" charset="0"/>
              </a:rPr>
              <a:t>- Regeneración</a:t>
            </a:r>
            <a:br>
              <a:rPr lang="es-CO" sz="2800" i="1" dirty="0" smtClean="0">
                <a:latin typeface="Book Antiqua" panose="02040602050305030304" pitchFamily="18" charset="0"/>
              </a:rPr>
            </a:br>
            <a:r>
              <a:rPr lang="es-CO" sz="2800" i="1" dirty="0" smtClean="0">
                <a:latin typeface="Book Antiqua" panose="02040602050305030304" pitchFamily="18" charset="0"/>
              </a:rPr>
              <a:t>- Iniciación</a:t>
            </a:r>
            <a:r>
              <a:rPr lang="es-CO" sz="3200" i="1" dirty="0" smtClean="0">
                <a:latin typeface="Book Antiqua" panose="02040602050305030304" pitchFamily="18" charset="0"/>
              </a:rPr>
              <a:t/>
            </a:r>
            <a:br>
              <a:rPr lang="es-CO" sz="3200" i="1" dirty="0" smtClean="0">
                <a:latin typeface="Book Antiqua" panose="02040602050305030304" pitchFamily="18" charset="0"/>
              </a:rPr>
            </a:br>
            <a:r>
              <a:rPr lang="es-CO" sz="3200" i="1" dirty="0" smtClean="0">
                <a:latin typeface="Book Antiqua" panose="02040602050305030304" pitchFamily="18" charset="0"/>
              </a:rPr>
              <a:t/>
            </a:r>
            <a:br>
              <a:rPr lang="es-CO" sz="3200" i="1" dirty="0" smtClean="0">
                <a:latin typeface="Book Antiqua" panose="02040602050305030304" pitchFamily="18" charset="0"/>
              </a:rPr>
            </a:br>
            <a:r>
              <a:rPr lang="es-CO" sz="4000" i="1" dirty="0" smtClean="0">
                <a:latin typeface="Book Antiqua" panose="02040602050305030304" pitchFamily="18" charset="0"/>
              </a:rPr>
              <a:t/>
            </a:r>
            <a:br>
              <a:rPr lang="es-CO" sz="4000" i="1" dirty="0" smtClean="0">
                <a:latin typeface="Book Antiqua" panose="02040602050305030304" pitchFamily="18" charset="0"/>
              </a:rPr>
            </a:br>
            <a:r>
              <a:rPr lang="es-CO" sz="4000" i="1" dirty="0" smtClean="0">
                <a:latin typeface="Book Antiqua" panose="02040602050305030304" pitchFamily="18" charset="0"/>
              </a:rPr>
              <a:t/>
            </a:r>
            <a:br>
              <a:rPr lang="es-CO" sz="4000" i="1" dirty="0" smtClean="0">
                <a:latin typeface="Book Antiqua" panose="02040602050305030304" pitchFamily="18" charset="0"/>
              </a:rPr>
            </a:br>
            <a:endParaRPr lang="es-CO" sz="4000" i="1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14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89" y="245138"/>
            <a:ext cx="3678470" cy="527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5587912"/>
            <a:ext cx="8064896" cy="1508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i="1" dirty="0">
                <a:latin typeface="Book Antiqua" panose="02040602050305030304" pitchFamily="18" charset="0"/>
              </a:rPr>
              <a:t>Calle 56 # </a:t>
            </a:r>
            <a:r>
              <a:rPr lang="es-CO" i="1" dirty="0" smtClean="0">
                <a:latin typeface="Book Antiqua" panose="02040602050305030304" pitchFamily="18" charset="0"/>
              </a:rPr>
              <a:t>43-47                 de </a:t>
            </a:r>
            <a:r>
              <a:rPr lang="es-CO" i="1" dirty="0">
                <a:latin typeface="Book Antiqua" panose="02040602050305030304" pitchFamily="18" charset="0"/>
              </a:rPr>
              <a:t>3 a </a:t>
            </a:r>
            <a:r>
              <a:rPr lang="es-CO" i="1" dirty="0" smtClean="0">
                <a:latin typeface="Book Antiqua" panose="02040602050305030304" pitchFamily="18" charset="0"/>
              </a:rPr>
              <a:t>5PM   HOY                      Sábado </a:t>
            </a:r>
            <a:r>
              <a:rPr lang="es-CO" i="1" dirty="0">
                <a:latin typeface="Book Antiqua" panose="02040602050305030304" pitchFamily="18" charset="0"/>
              </a:rPr>
              <a:t>19 de </a:t>
            </a:r>
            <a:r>
              <a:rPr lang="es-CO" i="1" dirty="0" smtClean="0">
                <a:latin typeface="Book Antiqua" panose="02040602050305030304" pitchFamily="18" charset="0"/>
              </a:rPr>
              <a:t>octubre</a:t>
            </a:r>
          </a:p>
          <a:p>
            <a:r>
              <a:rPr lang="es-CO" sz="2800" i="1" dirty="0">
                <a:latin typeface="Book Antiqua" panose="02040602050305030304" pitchFamily="18" charset="0"/>
              </a:rPr>
              <a:t> </a:t>
            </a:r>
            <a:r>
              <a:rPr lang="es-CO" sz="2800" i="1" dirty="0" smtClean="0">
                <a:latin typeface="Book Antiqua" panose="02040602050305030304" pitchFamily="18" charset="0"/>
              </a:rPr>
              <a:t>                           ENTRADA GRATUITA- </a:t>
            </a:r>
          </a:p>
          <a:p>
            <a:r>
              <a:rPr lang="es-CO" sz="2800" i="1" dirty="0">
                <a:latin typeface="Book Antiqua" panose="02040602050305030304" pitchFamily="18" charset="0"/>
              </a:rPr>
              <a:t> </a:t>
            </a:r>
            <a:r>
              <a:rPr lang="es-CO" sz="2800" i="1" dirty="0" smtClean="0">
                <a:latin typeface="Book Antiqua" panose="02040602050305030304" pitchFamily="18" charset="0"/>
              </a:rPr>
              <a:t>       Invita    Fraternidad Rosacruz Max Heindel</a:t>
            </a:r>
            <a:r>
              <a:rPr lang="es-CO" sz="2800" i="1" dirty="0">
                <a:latin typeface="Book Antiqua" panose="02040602050305030304" pitchFamily="18" charset="0"/>
              </a:rPr>
              <a:t/>
            </a:r>
            <a:br>
              <a:rPr lang="es-CO" sz="2800" i="1" dirty="0">
                <a:latin typeface="Book Antiqua" panose="02040602050305030304" pitchFamily="18" charset="0"/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14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Reconocimiento Ley Divina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dirty="0" smtClean="0"/>
              <a:t>7-Los Talentos    </a:t>
            </a:r>
          </a:p>
          <a:p>
            <a:pPr marL="0" indent="0">
              <a:buNone/>
            </a:pPr>
            <a:r>
              <a:rPr lang="es-CO" dirty="0" smtClean="0"/>
              <a:t>    Mt 25:14-30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 smtClean="0"/>
              <a:t>Leyes de R. y C.</a:t>
            </a:r>
          </a:p>
          <a:p>
            <a:r>
              <a:rPr lang="es-CO" dirty="0" smtClean="0"/>
              <a:t>Edad del alma- 5-1/2</a:t>
            </a:r>
          </a:p>
          <a:p>
            <a:r>
              <a:rPr lang="es-CO" dirty="0" smtClean="0"/>
              <a:t>Aprendizaje de la ley- x el dolor y el sufrimiento</a:t>
            </a:r>
          </a:p>
          <a:p>
            <a:r>
              <a:rPr lang="es-CO" dirty="0" smtClean="0"/>
              <a:t>Tiene-dado…….Luz Esp.</a:t>
            </a:r>
          </a:p>
          <a:p>
            <a:r>
              <a:rPr lang="es-CO" dirty="0" smtClean="0"/>
              <a:t>Juicio Divino: Válido Oportunidad -- servicio</a:t>
            </a:r>
          </a:p>
          <a:p>
            <a:r>
              <a:rPr lang="es-CO" dirty="0" smtClean="0"/>
              <a:t>Paralelo con las Minas</a:t>
            </a:r>
          </a:p>
          <a:p>
            <a:r>
              <a:rPr lang="es-CO" dirty="0" smtClean="0"/>
              <a:t>10- 5- 1 (11 </a:t>
            </a:r>
            <a:r>
              <a:rPr lang="es-CO" dirty="0" err="1" smtClean="0"/>
              <a:t>pol</a:t>
            </a:r>
            <a:r>
              <a:rPr lang="es-CO" dirty="0" smtClean="0"/>
              <a:t>.)  DVB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684681" cy="215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541386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bg1"/>
                </a:solidFill>
              </a:rPr>
              <a:t>8- LAS MINAS LC 19:11-27</a:t>
            </a:r>
            <a:endParaRPr lang="es-CO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Servicio Amoroso Desinteresado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9- El </a:t>
            </a:r>
            <a:r>
              <a:rPr lang="es-CO" dirty="0"/>
              <a:t>Buen Samaritano 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         </a:t>
            </a:r>
            <a:r>
              <a:rPr lang="es-CO" dirty="0" err="1" smtClean="0"/>
              <a:t>Lc</a:t>
            </a:r>
            <a:r>
              <a:rPr lang="es-CO" dirty="0" smtClean="0"/>
              <a:t> </a:t>
            </a:r>
            <a:r>
              <a:rPr lang="es-CO" dirty="0"/>
              <a:t>10: 25-37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Verdadera definición D. </a:t>
            </a:r>
          </a:p>
          <a:p>
            <a:r>
              <a:rPr lang="es-CO" dirty="0" smtClean="0"/>
              <a:t>Importancia del servicio práctico</a:t>
            </a:r>
          </a:p>
          <a:p>
            <a:r>
              <a:rPr lang="es-CO" dirty="0" smtClean="0"/>
              <a:t>Dar de lo de cada uno</a:t>
            </a:r>
          </a:p>
          <a:p>
            <a:r>
              <a:rPr lang="es-CO" dirty="0" smtClean="0"/>
              <a:t>Bienestar de los demás</a:t>
            </a:r>
          </a:p>
          <a:p>
            <a:r>
              <a:rPr lang="es-CO" dirty="0" smtClean="0"/>
              <a:t>… ama a tu prójimo-supremo mandamiento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3524454" cy="26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1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La </a:t>
            </a:r>
            <a:r>
              <a:rPr lang="es-CO" dirty="0" smtClean="0"/>
              <a:t>Vida Efectiva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 smtClean="0"/>
              <a:t>            10- El </a:t>
            </a:r>
            <a:r>
              <a:rPr lang="es-CO" dirty="0"/>
              <a:t>Sembrador </a:t>
            </a:r>
            <a:endParaRPr lang="es-CO" dirty="0" smtClean="0"/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    Mc </a:t>
            </a:r>
            <a:r>
              <a:rPr lang="es-CO" dirty="0"/>
              <a:t>4: 3-20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CO" dirty="0" smtClean="0"/>
              <a:t>Semilla-verdad-Piedra angular del Templo de la Evolución-rechazada</a:t>
            </a:r>
          </a:p>
          <a:p>
            <a:r>
              <a:rPr lang="es-CO" dirty="0" smtClean="0"/>
              <a:t>Sembrador-transitan VE</a:t>
            </a:r>
          </a:p>
          <a:p>
            <a:r>
              <a:rPr lang="es-CO" dirty="0" smtClean="0"/>
              <a:t>Camino-inconstante</a:t>
            </a:r>
          </a:p>
          <a:p>
            <a:r>
              <a:rPr lang="es-CO" dirty="0" smtClean="0"/>
              <a:t>Piedras- el intelectual</a:t>
            </a:r>
          </a:p>
          <a:p>
            <a:r>
              <a:rPr lang="es-CO" dirty="0" smtClean="0"/>
              <a:t>Espinas – Sensualidad</a:t>
            </a:r>
          </a:p>
          <a:p>
            <a:r>
              <a:rPr lang="es-CO" dirty="0" smtClean="0"/>
              <a:t>Tierra buena- </a:t>
            </a:r>
            <a:r>
              <a:rPr lang="es-CO" dirty="0" err="1" smtClean="0"/>
              <a:t>Díscipulo</a:t>
            </a:r>
            <a:endParaRPr lang="es-CO" dirty="0" smtClean="0"/>
          </a:p>
          <a:p>
            <a:r>
              <a:rPr lang="es-CO" dirty="0" smtClean="0"/>
              <a:t>30/60/100 proporcional</a:t>
            </a:r>
          </a:p>
          <a:p>
            <a:r>
              <a:rPr lang="es-CO" dirty="0" smtClean="0"/>
              <a:t>A la </a:t>
            </a:r>
            <a:r>
              <a:rPr lang="es-CO" dirty="0" err="1" smtClean="0"/>
              <a:t>cap</a:t>
            </a:r>
            <a:r>
              <a:rPr lang="es-CO" dirty="0" smtClean="0"/>
              <a:t>-</a:t>
            </a:r>
            <a:r>
              <a:rPr lang="es-CO" dirty="0" err="1" smtClean="0"/>
              <a:t>indiv</a:t>
            </a:r>
            <a:r>
              <a:rPr lang="es-CO" dirty="0" smtClean="0"/>
              <a:t>-crecer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540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6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Obstáculos en el Camino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La Falta de Caridad</a:t>
            </a:r>
          </a:p>
          <a:p>
            <a:r>
              <a:rPr lang="es-CO" dirty="0" smtClean="0"/>
              <a:t>Las Añadiduras</a:t>
            </a:r>
          </a:p>
          <a:p>
            <a:r>
              <a:rPr lang="es-CO" dirty="0" smtClean="0"/>
              <a:t>Descuidar Ley de Causa y Efecto</a:t>
            </a:r>
          </a:p>
          <a:p>
            <a:r>
              <a:rPr lang="es-CO" dirty="0" smtClean="0"/>
              <a:t>Desviarse en la materia</a:t>
            </a:r>
          </a:p>
          <a:p>
            <a:r>
              <a:rPr lang="es-CO" dirty="0" smtClean="0"/>
              <a:t>Ignorar la </a:t>
            </a:r>
            <a:r>
              <a:rPr lang="es-CO" dirty="0" smtClean="0"/>
              <a:t>Protección Divina</a:t>
            </a:r>
          </a:p>
          <a:p>
            <a:r>
              <a:rPr lang="es-CO" dirty="0" smtClean="0"/>
              <a:t>Fallar en reconocer rol de Cristo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332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La falta de caridad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       11-El </a:t>
            </a:r>
            <a:r>
              <a:rPr lang="es-CO" dirty="0"/>
              <a:t>Siervo </a:t>
            </a:r>
            <a:r>
              <a:rPr lang="es-CO" dirty="0" smtClean="0"/>
              <a:t>Cruel</a:t>
            </a:r>
          </a:p>
          <a:p>
            <a:pPr marL="0" indent="0">
              <a:buNone/>
            </a:pPr>
            <a:r>
              <a:rPr lang="es-CO" dirty="0" smtClean="0"/>
              <a:t>         Mt </a:t>
            </a:r>
            <a:r>
              <a:rPr lang="es-CO" dirty="0"/>
              <a:t>18:23-35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 smtClean="0"/>
              <a:t>Cristo  anuncia los principios del código social de la Era A</a:t>
            </a:r>
          </a:p>
          <a:p>
            <a:r>
              <a:rPr lang="es-CO" b="1" dirty="0" smtClean="0"/>
              <a:t>Compasión,</a:t>
            </a:r>
          </a:p>
          <a:p>
            <a:r>
              <a:rPr lang="es-CO" b="1" dirty="0" smtClean="0"/>
              <a:t>Misericordia</a:t>
            </a:r>
          </a:p>
          <a:p>
            <a:r>
              <a:rPr lang="es-CO" b="1" dirty="0" smtClean="0"/>
              <a:t>Caridad y</a:t>
            </a:r>
          </a:p>
          <a:p>
            <a:r>
              <a:rPr lang="es-CO" b="1" dirty="0" smtClean="0"/>
              <a:t>Sentido de Hermandad </a:t>
            </a:r>
          </a:p>
          <a:p>
            <a:r>
              <a:rPr lang="es-CO" b="1" dirty="0" smtClean="0"/>
              <a:t>Mundo hostil</a:t>
            </a:r>
            <a:endParaRPr lang="es-CO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606201" cy="24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5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Las Añadiduras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           12- El Joven Rico</a:t>
            </a:r>
          </a:p>
          <a:p>
            <a:pPr marL="0" indent="0">
              <a:buNone/>
            </a:pPr>
            <a:r>
              <a:rPr lang="es-CO" dirty="0" smtClean="0"/>
              <a:t>           Mt </a:t>
            </a:r>
            <a:r>
              <a:rPr lang="es-CO" dirty="0"/>
              <a:t>19:16-22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b="1" dirty="0" smtClean="0"/>
              <a:t>Tentación-individual</a:t>
            </a:r>
          </a:p>
          <a:p>
            <a:r>
              <a:rPr lang="es-CO" b="1" dirty="0" smtClean="0"/>
              <a:t>C/u descubre su…..</a:t>
            </a:r>
          </a:p>
          <a:p>
            <a:r>
              <a:rPr lang="es-CO" b="1" dirty="0" smtClean="0"/>
              <a:t>Riqueza no es mala</a:t>
            </a:r>
          </a:p>
          <a:p>
            <a:r>
              <a:rPr lang="es-CO" b="1" dirty="0"/>
              <a:t>No puede interferir la </a:t>
            </a:r>
            <a:r>
              <a:rPr lang="es-CO" b="1" dirty="0" smtClean="0"/>
              <a:t>Personalidad-posesión</a:t>
            </a:r>
            <a:endParaRPr lang="es-CO" b="1" dirty="0"/>
          </a:p>
          <a:p>
            <a:r>
              <a:rPr lang="es-CO" b="1" dirty="0" smtClean="0"/>
              <a:t>1ª prioridad –Cristo y el servicio de su Reino</a:t>
            </a:r>
          </a:p>
          <a:p>
            <a:r>
              <a:rPr lang="es-CO" b="1" dirty="0" smtClean="0"/>
              <a:t>La H. debe retornar a </a:t>
            </a:r>
            <a:r>
              <a:rPr lang="es-CO" b="1" dirty="0" err="1" smtClean="0"/>
              <a:t>losValores</a:t>
            </a:r>
            <a:r>
              <a:rPr lang="es-CO" b="1" dirty="0" smtClean="0"/>
              <a:t> eternos</a:t>
            </a:r>
          </a:p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68170"/>
            <a:ext cx="351512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1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Descuidar Ley de Causa y Efecto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13- Lázaro </a:t>
            </a:r>
            <a:r>
              <a:rPr lang="es-CO" dirty="0"/>
              <a:t>y el Rico Epulón </a:t>
            </a:r>
            <a:r>
              <a:rPr lang="es-CO" dirty="0" smtClean="0"/>
              <a:t>  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</a:t>
            </a:r>
            <a:r>
              <a:rPr lang="es-CO" dirty="0" err="1" smtClean="0"/>
              <a:t>Lc</a:t>
            </a:r>
            <a:r>
              <a:rPr lang="es-CO" dirty="0" smtClean="0"/>
              <a:t>  16:19-31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CO" b="1" dirty="0" smtClean="0"/>
              <a:t>Hombre construye las condiciones de su vida de acuerdo  con su diario vivir.</a:t>
            </a:r>
          </a:p>
          <a:p>
            <a:r>
              <a:rPr lang="es-CO" b="1" dirty="0" smtClean="0"/>
              <a:t>Lecciones de tristeza y  dolor despiertan el alma</a:t>
            </a:r>
            <a:r>
              <a:rPr lang="es-CO" b="1" dirty="0"/>
              <a:t> </a:t>
            </a:r>
            <a:endParaRPr lang="es-CO" b="1" dirty="0" smtClean="0"/>
          </a:p>
          <a:p>
            <a:r>
              <a:rPr lang="es-CO" b="1" dirty="0" smtClean="0"/>
              <a:t>Colocan en el Sendero de la Luz- H-C-S D </a:t>
            </a:r>
          </a:p>
          <a:p>
            <a:r>
              <a:rPr lang="es-CO" b="1" dirty="0" smtClean="0"/>
              <a:t>Verdaderas señales D.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2258293" cy="299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0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/>
              <a:t>D</a:t>
            </a:r>
            <a:r>
              <a:rPr lang="es-CO" dirty="0" smtClean="0"/>
              <a:t>esviarse en la materia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       14- El </a:t>
            </a:r>
            <a:r>
              <a:rPr lang="es-CO" dirty="0"/>
              <a:t>Hijo Pródigo </a:t>
            </a:r>
            <a:endParaRPr lang="es-CO" dirty="0" smtClean="0"/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</a:t>
            </a:r>
            <a:r>
              <a:rPr lang="es-CO" dirty="0" err="1" smtClean="0"/>
              <a:t>Lc</a:t>
            </a:r>
            <a:r>
              <a:rPr lang="es-CO" dirty="0"/>
              <a:t>: 15:11-32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1580084"/>
            <a:ext cx="4038600" cy="45259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b="1" dirty="0" smtClean="0"/>
              <a:t>Evolución Humana</a:t>
            </a:r>
          </a:p>
          <a:p>
            <a:r>
              <a:rPr lang="es-CO" b="1" dirty="0" smtClean="0"/>
              <a:t> Despertar del Espíritu convierte la involución en Evolución</a:t>
            </a:r>
          </a:p>
          <a:p>
            <a:r>
              <a:rPr lang="es-CO" b="1" dirty="0" smtClean="0"/>
              <a:t>Viaje-Ego a través de </a:t>
            </a:r>
            <a:r>
              <a:rPr lang="es-CO" b="1" dirty="0" err="1" smtClean="0"/>
              <a:t>múltip</a:t>
            </a:r>
            <a:r>
              <a:rPr lang="es-CO" b="1" dirty="0" smtClean="0"/>
              <a:t>-encarnaciones</a:t>
            </a:r>
          </a:p>
          <a:p>
            <a:r>
              <a:rPr lang="es-CO" b="1" dirty="0" smtClean="0"/>
              <a:t>Unión S y I– (2 ) MM</a:t>
            </a:r>
          </a:p>
          <a:p>
            <a:r>
              <a:rPr lang="es-CO" b="1" dirty="0" smtClean="0"/>
              <a:t>Saciados-mundo-como Pablo: “Cosas  ven…..r</a:t>
            </a:r>
            <a:endParaRPr lang="es-CO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34630"/>
            <a:ext cx="2952328" cy="33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 smtClean="0"/>
              <a:t>Ignorar la </a:t>
            </a:r>
            <a:r>
              <a:rPr lang="es-CO" dirty="0" smtClean="0"/>
              <a:t>Protección Divina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15- La </a:t>
            </a:r>
            <a:r>
              <a:rPr lang="es-CO" dirty="0"/>
              <a:t>Oveja </a:t>
            </a:r>
            <a:r>
              <a:rPr lang="es-CO" dirty="0" smtClean="0"/>
              <a:t>Perdida</a:t>
            </a:r>
          </a:p>
          <a:p>
            <a:pPr marL="0" indent="0">
              <a:buNone/>
            </a:pPr>
            <a:r>
              <a:rPr lang="es-CO" dirty="0" smtClean="0"/>
              <a:t> </a:t>
            </a:r>
            <a:r>
              <a:rPr lang="es-CO" dirty="0"/>
              <a:t>Mt: 18:10-14 </a:t>
            </a:r>
            <a:r>
              <a:rPr lang="es-CO" dirty="0" err="1"/>
              <a:t>Lc</a:t>
            </a:r>
            <a:r>
              <a:rPr lang="es-CO" dirty="0"/>
              <a:t>: 15: 3-7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 smtClean="0"/>
              <a:t>99 = 18 = 9 </a:t>
            </a:r>
          </a:p>
          <a:p>
            <a:r>
              <a:rPr lang="es-CO" b="1" dirty="0" smtClean="0"/>
              <a:t>C/ u es parte de Dios</a:t>
            </a:r>
          </a:p>
          <a:p>
            <a:r>
              <a:rPr lang="es-CO" b="1" dirty="0" smtClean="0"/>
              <a:t>Ese 1  es el candidato a la Iniciación  recibe ayuda  y </a:t>
            </a:r>
            <a:r>
              <a:rPr lang="es-CO" b="1" dirty="0" err="1" smtClean="0"/>
              <a:t>protec</a:t>
            </a:r>
            <a:r>
              <a:rPr lang="es-CO" b="1" dirty="0" smtClean="0"/>
              <a:t>- de los Maestros de Sabiduría –Regocijo-</a:t>
            </a:r>
            <a:r>
              <a:rPr lang="es-CO" b="1" dirty="0" err="1" smtClean="0"/>
              <a:t>asp</a:t>
            </a:r>
            <a:r>
              <a:rPr lang="es-CO" b="1" dirty="0" smtClean="0"/>
              <a:t> califica al Bendito priv. Vida E.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86179"/>
            <a:ext cx="2304256" cy="333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1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Fallar en Reconocer </a:t>
            </a:r>
            <a:r>
              <a:rPr lang="es-CO" dirty="0"/>
              <a:t>R</a:t>
            </a:r>
            <a:r>
              <a:rPr lang="es-CO" dirty="0" smtClean="0"/>
              <a:t>ol de Cristo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   16- La </a:t>
            </a:r>
            <a:r>
              <a:rPr lang="es-CO" dirty="0"/>
              <a:t>Piedra Rechazada, </a:t>
            </a:r>
            <a:r>
              <a:rPr lang="es-CO" dirty="0" smtClean="0"/>
              <a:t>   </a:t>
            </a:r>
          </a:p>
          <a:p>
            <a:pPr marL="0" indent="0">
              <a:buNone/>
            </a:pPr>
            <a:r>
              <a:rPr lang="es-CO" dirty="0" smtClean="0"/>
              <a:t>            </a:t>
            </a:r>
            <a:r>
              <a:rPr lang="es-CO" dirty="0"/>
              <a:t> Mt 21: 33-43</a:t>
            </a:r>
          </a:p>
          <a:p>
            <a:pPr marL="0" indent="0">
              <a:buNone/>
            </a:pPr>
            <a:r>
              <a:rPr lang="es-CO" dirty="0"/>
              <a:t>La </a:t>
            </a:r>
            <a:r>
              <a:rPr lang="es-CO" dirty="0" err="1">
                <a:solidFill>
                  <a:prstClr val="black"/>
                </a:solidFill>
              </a:rPr>
              <a:t>La</a:t>
            </a:r>
            <a:r>
              <a:rPr lang="es-CO" dirty="0">
                <a:solidFill>
                  <a:prstClr val="black"/>
                </a:solidFill>
              </a:rPr>
              <a:t> Piedra Rechazada </a:t>
            </a:r>
            <a:r>
              <a:rPr lang="es-CO" dirty="0" smtClean="0"/>
              <a:t>Piedra </a:t>
            </a:r>
            <a:r>
              <a:rPr lang="es-CO" dirty="0"/>
              <a:t>Rechazada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Simboliza los misterios Cristianos &gt; ritos-tierra</a:t>
            </a:r>
          </a:p>
          <a:p>
            <a:r>
              <a:rPr lang="es-CO" dirty="0" smtClean="0"/>
              <a:t>Tiene paralelo con la del Cruel Viñador</a:t>
            </a:r>
          </a:p>
          <a:p>
            <a:r>
              <a:rPr lang="es-CO" dirty="0" smtClean="0"/>
              <a:t>Si la H continúa fallando la viña- será entregada a otros viñadores</a:t>
            </a:r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835070" cy="25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5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Grandes Temas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Preparación para el Discipulado</a:t>
            </a:r>
          </a:p>
          <a:p>
            <a:r>
              <a:rPr lang="es-CO" dirty="0" smtClean="0"/>
              <a:t>Símbolos del Discipulado</a:t>
            </a:r>
          </a:p>
          <a:p>
            <a:r>
              <a:rPr lang="es-CO" dirty="0" smtClean="0"/>
              <a:t>Obstáculos</a:t>
            </a:r>
          </a:p>
          <a:p>
            <a:r>
              <a:rPr lang="es-CO" dirty="0" smtClean="0"/>
              <a:t>La Regeneración</a:t>
            </a:r>
          </a:p>
          <a:p>
            <a:r>
              <a:rPr lang="es-CO" dirty="0" smtClean="0"/>
              <a:t>La Iniciación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137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La Regeneración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sz="6000" dirty="0" smtClean="0"/>
              <a:t>Aprovechamiento FC</a:t>
            </a:r>
          </a:p>
          <a:p>
            <a:r>
              <a:rPr lang="es-CO" sz="6000" dirty="0" smtClean="0"/>
              <a:t>Progreso en Dificultades</a:t>
            </a:r>
          </a:p>
          <a:p>
            <a:r>
              <a:rPr lang="es-CO" sz="6000" dirty="0" smtClean="0"/>
              <a:t>El Libro de Dios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73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 smtClean="0"/>
              <a:t>Aprovechamiento Fuerza Creadora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 17- La </a:t>
            </a:r>
            <a:r>
              <a:rPr lang="es-CO" dirty="0"/>
              <a:t>Higuera Estéril </a:t>
            </a:r>
            <a:br>
              <a:rPr lang="es-CO" dirty="0"/>
            </a:br>
            <a:r>
              <a:rPr lang="es-CO" dirty="0"/>
              <a:t> </a:t>
            </a:r>
            <a:r>
              <a:rPr lang="es-CO" dirty="0" smtClean="0"/>
              <a:t>           </a:t>
            </a:r>
            <a:r>
              <a:rPr lang="es-CO" dirty="0" err="1" smtClean="0"/>
              <a:t>Lc</a:t>
            </a:r>
            <a:r>
              <a:rPr lang="es-CO" dirty="0"/>
              <a:t>. 13:6-9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s-CO" dirty="0" smtClean="0"/>
          </a:p>
          <a:p>
            <a:r>
              <a:rPr lang="es-CO" b="1" dirty="0" smtClean="0"/>
              <a:t>Poder de la Generación </a:t>
            </a:r>
          </a:p>
          <a:p>
            <a:r>
              <a:rPr lang="es-CO" b="1" dirty="0" smtClean="0"/>
              <a:t>Mala utilización y sus últimos resultados</a:t>
            </a:r>
          </a:p>
          <a:p>
            <a:r>
              <a:rPr lang="es-CO" b="1" dirty="0" smtClean="0"/>
              <a:t>Órganos de generación se atrofiarán</a:t>
            </a:r>
          </a:p>
          <a:p>
            <a:r>
              <a:rPr lang="es-CO" b="1" dirty="0" smtClean="0"/>
              <a:t>7 centros </a:t>
            </a:r>
            <a:r>
              <a:rPr lang="es-CO" b="1" dirty="0" smtClean="0"/>
              <a:t> despiertan </a:t>
            </a:r>
            <a:r>
              <a:rPr lang="es-CO" b="1" dirty="0" smtClean="0"/>
              <a:t>Corazón- laringe-serán generación</a:t>
            </a:r>
            <a:endParaRPr lang="es-CO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65" y="2616546"/>
            <a:ext cx="2005207" cy="325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3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Progreso entre dificultades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            18-La </a:t>
            </a:r>
            <a:r>
              <a:rPr lang="es-CO" dirty="0"/>
              <a:t>Cizaña </a:t>
            </a:r>
            <a:endParaRPr lang="es-CO" dirty="0" smtClean="0"/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Mt </a:t>
            </a:r>
            <a:r>
              <a:rPr lang="es-CO" dirty="0"/>
              <a:t>13:24-30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Y la  P. del Juicio recapitulan -Las experiencias de la Vida en la Tierra</a:t>
            </a:r>
          </a:p>
          <a:p>
            <a:r>
              <a:rPr lang="es-CO" dirty="0" smtClean="0"/>
              <a:t>Señala el efecto-alma Pioneros o Rezagados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428319" cy="25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2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El Libro de Dios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      19- El </a:t>
            </a:r>
            <a:r>
              <a:rPr lang="es-CO" dirty="0"/>
              <a:t>Juicio </a:t>
            </a:r>
            <a:r>
              <a:rPr lang="es-CO" dirty="0" smtClean="0"/>
              <a:t>Final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</a:t>
            </a:r>
            <a:r>
              <a:rPr lang="es-CO" dirty="0"/>
              <a:t>Mt 25: 31-46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s-CO" dirty="0" smtClean="0"/>
          </a:p>
          <a:p>
            <a:r>
              <a:rPr lang="es-CO" dirty="0" smtClean="0"/>
              <a:t>Registro de la vida que termina </a:t>
            </a:r>
          </a:p>
          <a:p>
            <a:r>
              <a:rPr lang="es-CO" dirty="0" smtClean="0"/>
              <a:t>Ha quedado impresa en el libro individual</a:t>
            </a:r>
          </a:p>
          <a:p>
            <a:r>
              <a:rPr lang="es-CO" dirty="0" smtClean="0"/>
              <a:t>Átomo Simiente del Corazón</a:t>
            </a:r>
            <a:endParaRPr lang="es-C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2304256" cy="17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63" y="4509120"/>
            <a:ext cx="248030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Iniciación</a:t>
            </a:r>
            <a:r>
              <a:rPr lang="es-CO" dirty="0" smtClean="0"/>
              <a:t>	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sz="4000" dirty="0"/>
              <a:t> </a:t>
            </a:r>
            <a:r>
              <a:rPr lang="es-CO" sz="4000" dirty="0" smtClean="0"/>
              <a:t>El trabajo diligente</a:t>
            </a:r>
          </a:p>
          <a:p>
            <a:r>
              <a:rPr lang="es-CO" sz="4000" dirty="0" smtClean="0"/>
              <a:t>La Vida Diaria </a:t>
            </a:r>
          </a:p>
          <a:p>
            <a:r>
              <a:rPr lang="es-CO" sz="4000" dirty="0" smtClean="0"/>
              <a:t>El Cuerpo Alma</a:t>
            </a:r>
          </a:p>
          <a:p>
            <a:r>
              <a:rPr lang="es-CO" sz="4000" dirty="0" smtClean="0"/>
              <a:t>Los Afanes de la Vida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85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 smtClean="0"/>
              <a:t>El Trabajo Diligente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20-Vírgenes </a:t>
            </a:r>
            <a:r>
              <a:rPr lang="es-CO" dirty="0"/>
              <a:t>Sabias </a:t>
            </a:r>
            <a:r>
              <a:rPr lang="es-CO" dirty="0" smtClean="0"/>
              <a:t>y</a:t>
            </a:r>
            <a:br>
              <a:rPr lang="es-CO" dirty="0" smtClean="0"/>
            </a:br>
            <a:r>
              <a:rPr lang="es-CO" dirty="0" smtClean="0"/>
              <a:t>     Necias    Mt </a:t>
            </a:r>
            <a:r>
              <a:rPr lang="es-CO" dirty="0"/>
              <a:t>25: 1-13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CO" dirty="0" smtClean="0"/>
              <a:t>Los que ya están listos para el trabajo mayor</a:t>
            </a:r>
          </a:p>
          <a:p>
            <a:r>
              <a:rPr lang="es-CO" dirty="0" smtClean="0"/>
              <a:t>La Estrella de 5 Puntas </a:t>
            </a:r>
          </a:p>
          <a:p>
            <a:r>
              <a:rPr lang="es-CO" dirty="0" smtClean="0"/>
              <a:t>5 Clavos que sostienen los necios a la materia</a:t>
            </a:r>
          </a:p>
          <a:p>
            <a:r>
              <a:rPr lang="es-CO" dirty="0" smtClean="0"/>
              <a:t>Aceite-sagrada esencia de la vida-Luz de C.</a:t>
            </a:r>
          </a:p>
          <a:p>
            <a:r>
              <a:rPr lang="es-CO" dirty="0" smtClean="0"/>
              <a:t>Disipación –fuerza-pecado contra el ES </a:t>
            </a:r>
          </a:p>
          <a:p>
            <a:r>
              <a:rPr lang="es-CO" dirty="0" smtClean="0"/>
              <a:t>Expiación c-débiles</a:t>
            </a:r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852936"/>
            <a:ext cx="3755727" cy="28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9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La Vida Diaria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 smtClean="0"/>
              <a:t>   21- El </a:t>
            </a:r>
            <a:r>
              <a:rPr lang="es-CO" dirty="0"/>
              <a:t>Gran </a:t>
            </a:r>
            <a:r>
              <a:rPr lang="es-CO" dirty="0" smtClean="0"/>
              <a:t>Banquete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</a:t>
            </a:r>
            <a:r>
              <a:rPr lang="es-CO" dirty="0" err="1"/>
              <a:t>Lc</a:t>
            </a:r>
            <a:r>
              <a:rPr lang="es-CO" dirty="0"/>
              <a:t> 14:15-24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CO" dirty="0" smtClean="0"/>
              <a:t>“No </a:t>
            </a:r>
            <a:r>
              <a:rPr lang="es-CO" dirty="0" err="1" smtClean="0"/>
              <a:t>tendra</a:t>
            </a:r>
            <a:r>
              <a:rPr lang="es-CO" dirty="0" smtClean="0"/>
              <a:t> otros Dioses sino a mi “ es la nota clave</a:t>
            </a:r>
          </a:p>
          <a:p>
            <a:r>
              <a:rPr lang="es-CO" dirty="0" smtClean="0"/>
              <a:t>Las “excusas “ a la hora de las pruebas</a:t>
            </a:r>
          </a:p>
          <a:p>
            <a:r>
              <a:rPr lang="es-CO" dirty="0" smtClean="0"/>
              <a:t>Iniciación abierta a todos…</a:t>
            </a:r>
          </a:p>
          <a:p>
            <a:r>
              <a:rPr lang="es-CO" dirty="0" smtClean="0"/>
              <a:t>“ A menos que odies a tu padre…. No serás…</a:t>
            </a:r>
          </a:p>
          <a:p>
            <a:r>
              <a:rPr lang="es-CO" dirty="0" smtClean="0"/>
              <a:t>Estar en el mundo sin ser del mundo---</a:t>
            </a:r>
          </a:p>
          <a:p>
            <a:endParaRPr lang="es-C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638550" cy="16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El Cuerpo Alma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O" smtClean="0"/>
              <a:t>22- El </a:t>
            </a:r>
            <a:r>
              <a:rPr lang="es-CO" dirty="0"/>
              <a:t>Vestido de Bodas </a:t>
            </a:r>
            <a:endParaRPr lang="es-CO" dirty="0" smtClean="0"/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Mt</a:t>
            </a:r>
            <a:r>
              <a:rPr lang="es-CO" dirty="0"/>
              <a:t>. 22:1-14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Formado por 2 </a:t>
            </a:r>
            <a:r>
              <a:rPr lang="es-CO" dirty="0" err="1" smtClean="0"/>
              <a:t>Eteres</a:t>
            </a:r>
            <a:r>
              <a:rPr lang="es-CO" dirty="0" smtClean="0"/>
              <a:t> superiores</a:t>
            </a:r>
          </a:p>
          <a:p>
            <a:r>
              <a:rPr lang="es-CO" dirty="0" smtClean="0"/>
              <a:t>Peligros de entrar en planos internos sin preparación</a:t>
            </a:r>
          </a:p>
          <a:p>
            <a:r>
              <a:rPr lang="es-CO" dirty="0" smtClean="0"/>
              <a:t>Pioneros son puros, castos, amorosos, serviciales</a:t>
            </a:r>
          </a:p>
          <a:p>
            <a:endParaRPr lang="es-C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2508211" cy="30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8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 smtClean="0"/>
              <a:t>Los Afanes de la Vida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  23- La </a:t>
            </a:r>
            <a:r>
              <a:rPr lang="es-CO" dirty="0"/>
              <a:t>Boda del </a:t>
            </a:r>
            <a:r>
              <a:rPr lang="es-CO" dirty="0" smtClean="0"/>
              <a:t>Hijo Rey</a:t>
            </a:r>
          </a:p>
          <a:p>
            <a:pPr marL="0" indent="0">
              <a:buNone/>
            </a:pPr>
            <a:r>
              <a:rPr lang="es-CO" smtClean="0"/>
              <a:t>            </a:t>
            </a:r>
            <a:r>
              <a:rPr lang="es-CO" dirty="0" smtClean="0"/>
              <a:t>Mt</a:t>
            </a:r>
            <a:r>
              <a:rPr lang="es-CO" dirty="0"/>
              <a:t>. 22: 1-14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40386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En el mundo físico las masas no perciben la Verdad</a:t>
            </a:r>
          </a:p>
          <a:p>
            <a:r>
              <a:rPr lang="es-CO" dirty="0" smtClean="0"/>
              <a:t>Pocos comprenden la misión de Cristo y menos preparan su Venida</a:t>
            </a:r>
          </a:p>
          <a:p>
            <a:endParaRPr lang="es-C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3660468" cy="274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Preparación para el Discipulado	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4800" dirty="0" smtClean="0"/>
              <a:t>PERSISTENCIA</a:t>
            </a:r>
          </a:p>
          <a:p>
            <a:r>
              <a:rPr lang="es-CO" sz="4800" dirty="0" smtClean="0"/>
              <a:t>ENTENDER QUE ES UN PROCESO</a:t>
            </a:r>
          </a:p>
          <a:p>
            <a:r>
              <a:rPr lang="es-CO" sz="4800" dirty="0" smtClean="0"/>
              <a:t>LA TRANSMUTACION</a:t>
            </a:r>
          </a:p>
        </p:txBody>
      </p:sp>
    </p:spTree>
    <p:extLst>
      <p:ext uri="{BB962C8B-B14F-4D97-AF65-F5344CB8AC3E}">
        <p14:creationId xmlns:p14="http://schemas.microsoft.com/office/powerpoint/2010/main" val="40657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 smtClean="0"/>
              <a:t>Persistencia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5185" y="1555799"/>
            <a:ext cx="4038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  1 La </a:t>
            </a:r>
            <a:r>
              <a:rPr lang="es-CO" dirty="0"/>
              <a:t>Perla de Gran Precio </a:t>
            </a:r>
            <a:br>
              <a:rPr lang="es-CO" dirty="0"/>
            </a:br>
            <a:r>
              <a:rPr lang="es-CO" dirty="0" smtClean="0"/>
              <a:t>      Mateo </a:t>
            </a:r>
            <a:r>
              <a:rPr lang="es-CO" dirty="0"/>
              <a:t>13:44-46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716016" y="1555799"/>
            <a:ext cx="4038600" cy="45259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dirty="0" smtClean="0"/>
              <a:t>Completa </a:t>
            </a:r>
            <a:r>
              <a:rPr lang="es-CO" dirty="0"/>
              <a:t>dedicación a </a:t>
            </a:r>
            <a:r>
              <a:rPr lang="es-CO" dirty="0" smtClean="0"/>
              <a:t>la búsqueda </a:t>
            </a:r>
            <a:r>
              <a:rPr lang="es-CO" dirty="0"/>
              <a:t>de la vida </a:t>
            </a:r>
            <a:r>
              <a:rPr lang="es-CO" dirty="0" smtClean="0"/>
              <a:t>espiritual</a:t>
            </a:r>
          </a:p>
          <a:p>
            <a:r>
              <a:rPr lang="es-CO" dirty="0" smtClean="0"/>
              <a:t>Fidelidad : requisito # 1 </a:t>
            </a:r>
          </a:p>
          <a:p>
            <a:r>
              <a:rPr lang="es-CO" dirty="0"/>
              <a:t>C</a:t>
            </a:r>
            <a:r>
              <a:rPr lang="es-CO" dirty="0" smtClean="0"/>
              <a:t>ompleta </a:t>
            </a:r>
            <a:r>
              <a:rPr lang="es-CO" dirty="0"/>
              <a:t>dedicación </a:t>
            </a:r>
            <a:r>
              <a:rPr lang="es-CO" dirty="0" smtClean="0"/>
              <a:t> </a:t>
            </a:r>
            <a:r>
              <a:rPr lang="es-CO" dirty="0"/>
              <a:t>cuerpo, </a:t>
            </a:r>
            <a:r>
              <a:rPr lang="es-CO" dirty="0" smtClean="0"/>
              <a:t>mente y </a:t>
            </a:r>
            <a:r>
              <a:rPr lang="es-CO" dirty="0"/>
              <a:t>alma en una sola dirección</a:t>
            </a:r>
            <a:r>
              <a:rPr lang="es-CO" dirty="0" smtClean="0"/>
              <a:t>.</a:t>
            </a:r>
          </a:p>
          <a:p>
            <a:r>
              <a:rPr lang="es-CO" dirty="0" smtClean="0"/>
              <a:t>Igual que la del tesoro escondido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03552"/>
            <a:ext cx="3671477" cy="25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4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 smtClean="0"/>
              <a:t>Entender que es un Proceso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     2- El </a:t>
            </a:r>
            <a:r>
              <a:rPr lang="es-CO" dirty="0"/>
              <a:t>Grano de Mostaza</a:t>
            </a:r>
            <a:br>
              <a:rPr lang="es-CO" dirty="0"/>
            </a:br>
            <a:r>
              <a:rPr lang="es-CO" dirty="0" smtClean="0"/>
              <a:t>         Mc </a:t>
            </a:r>
            <a:r>
              <a:rPr lang="es-CO" dirty="0"/>
              <a:t>4:30-32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dirty="0" err="1" smtClean="0"/>
              <a:t>Cristos</a:t>
            </a:r>
            <a:r>
              <a:rPr lang="es-CO" dirty="0" smtClean="0"/>
              <a:t> </a:t>
            </a:r>
            <a:r>
              <a:rPr lang="es-CO" dirty="0"/>
              <a:t>en </a:t>
            </a:r>
            <a:r>
              <a:rPr lang="es-CO" dirty="0" smtClean="0"/>
              <a:t>formación</a:t>
            </a:r>
          </a:p>
          <a:p>
            <a:r>
              <a:rPr lang="es-CO" dirty="0" smtClean="0"/>
              <a:t>Imitar a Cristo</a:t>
            </a:r>
          </a:p>
          <a:p>
            <a:r>
              <a:rPr lang="es-CO" dirty="0" smtClean="0"/>
              <a:t>Renovación de la mente </a:t>
            </a:r>
          </a:p>
          <a:p>
            <a:r>
              <a:rPr lang="es-CO" dirty="0" smtClean="0"/>
              <a:t>El proceso del logro es  como la </a:t>
            </a:r>
            <a:r>
              <a:rPr lang="es-CO" dirty="0"/>
              <a:t>siembra </a:t>
            </a:r>
            <a:r>
              <a:rPr lang="es-CO" dirty="0" smtClean="0"/>
              <a:t>del grano</a:t>
            </a:r>
          </a:p>
          <a:p>
            <a:r>
              <a:rPr lang="es-CO" dirty="0" smtClean="0"/>
              <a:t>Al principio, pequeño</a:t>
            </a:r>
          </a:p>
          <a:p>
            <a:r>
              <a:rPr lang="es-CO" dirty="0" smtClean="0"/>
              <a:t>Olvido de si mismo e instrumento de Cristo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51" y="2902417"/>
            <a:ext cx="2235895" cy="145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70662"/>
            <a:ext cx="2063616" cy="15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 smtClean="0"/>
              <a:t>La Transmutación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3- Parábola </a:t>
            </a:r>
            <a:r>
              <a:rPr lang="es-CO" dirty="0"/>
              <a:t>de </a:t>
            </a:r>
            <a:r>
              <a:rPr lang="es-CO" dirty="0" smtClean="0"/>
              <a:t>la Levadura</a:t>
            </a: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         </a:t>
            </a:r>
            <a:r>
              <a:rPr lang="es-CO" dirty="0" err="1" smtClean="0"/>
              <a:t>Lc</a:t>
            </a:r>
            <a:r>
              <a:rPr lang="es-CO" dirty="0"/>
              <a:t>: 13:20-21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CO" dirty="0" smtClean="0"/>
              <a:t>La Transmutación-sutil y potente fuerza</a:t>
            </a:r>
          </a:p>
          <a:p>
            <a:r>
              <a:rPr lang="es-CO" dirty="0" smtClean="0"/>
              <a:t>Agente silencioso</a:t>
            </a:r>
          </a:p>
          <a:p>
            <a:r>
              <a:rPr lang="es-CO" dirty="0" smtClean="0"/>
              <a:t>Tres medidas- infundir la luz del Espíritu antes</a:t>
            </a:r>
          </a:p>
          <a:p>
            <a:r>
              <a:rPr lang="es-CO" dirty="0" smtClean="0"/>
              <a:t>Pablo: “En Dios………</a:t>
            </a:r>
          </a:p>
          <a:p>
            <a:r>
              <a:rPr lang="es-CO" dirty="0" smtClean="0"/>
              <a:t>Levadura de Cristo trabajando mundo-Luz como El está en la Luz.</a:t>
            </a:r>
          </a:p>
          <a:p>
            <a:r>
              <a:rPr lang="es-CO" dirty="0" smtClean="0"/>
              <a:t>Naciones-gran Fraternidad</a:t>
            </a: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  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5332"/>
            <a:ext cx="2592288" cy="165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24" y="4293096"/>
            <a:ext cx="2563220" cy="1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5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Símbolos del Discipulado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La Humildad</a:t>
            </a:r>
          </a:p>
          <a:p>
            <a:r>
              <a:rPr lang="es-CO" dirty="0" smtClean="0"/>
              <a:t>La Unidad</a:t>
            </a:r>
          </a:p>
          <a:p>
            <a:r>
              <a:rPr lang="es-CO" dirty="0" smtClean="0"/>
              <a:t>Reconocimiento Ley Divina</a:t>
            </a:r>
          </a:p>
          <a:p>
            <a:r>
              <a:rPr lang="es-CO" dirty="0" smtClean="0"/>
              <a:t>El Servicio Amoroso y Desinteresado</a:t>
            </a:r>
          </a:p>
          <a:p>
            <a:r>
              <a:rPr lang="es-CO" dirty="0" smtClean="0"/>
              <a:t>La Vida Efectiva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779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La Humildad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CO" i="1" dirty="0" smtClean="0"/>
              <a:t>5- El </a:t>
            </a:r>
            <a:r>
              <a:rPr lang="es-CO" i="1" dirty="0"/>
              <a:t>Publicano </a:t>
            </a:r>
            <a:r>
              <a:rPr lang="es-CO" i="1" dirty="0" err="1"/>
              <a:t>Lc</a:t>
            </a:r>
            <a:r>
              <a:rPr lang="es-CO" i="1" dirty="0"/>
              <a:t> 18:9-14</a:t>
            </a:r>
            <a:endParaRPr lang="es-CO" i="1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r>
              <a:rPr lang="es-CO" dirty="0" smtClean="0"/>
              <a:t>Relación con Lavatorio de Pies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3" y="2457784"/>
            <a:ext cx="2907155" cy="329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25412"/>
            <a:ext cx="2030144" cy="225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02523" y="1628800"/>
            <a:ext cx="262648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O" b="1" dirty="0" smtClean="0"/>
              <a:t>4- Los </a:t>
            </a:r>
            <a:r>
              <a:rPr lang="es-CO" b="1" dirty="0"/>
              <a:t>Asientos </a:t>
            </a:r>
            <a:r>
              <a:rPr lang="es-CO" b="1" dirty="0" err="1"/>
              <a:t>Lc</a:t>
            </a:r>
            <a:r>
              <a:rPr lang="es-CO" b="1" dirty="0"/>
              <a:t> 14:7-11</a:t>
            </a:r>
          </a:p>
        </p:txBody>
      </p:sp>
    </p:spTree>
    <p:extLst>
      <p:ext uri="{BB962C8B-B14F-4D97-AF65-F5344CB8AC3E}">
        <p14:creationId xmlns:p14="http://schemas.microsoft.com/office/powerpoint/2010/main" val="34791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Comprensión de la Unidad 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La Grande-Eterna e Inmutable Ley Cósmica gobierna U.E. la Unidad</a:t>
            </a:r>
          </a:p>
          <a:p>
            <a:r>
              <a:rPr lang="es-CO" dirty="0" smtClean="0"/>
              <a:t>Herencia Divina</a:t>
            </a:r>
          </a:p>
          <a:p>
            <a:r>
              <a:rPr lang="es-CO" dirty="0" smtClean="0"/>
              <a:t>Viña : Plano Terrestre</a:t>
            </a:r>
          </a:p>
          <a:p>
            <a:r>
              <a:rPr lang="es-CO" dirty="0" smtClean="0"/>
              <a:t>Trabajadores : La Humanidad</a:t>
            </a:r>
          </a:p>
          <a:p>
            <a:r>
              <a:rPr lang="es-CO" dirty="0" smtClean="0"/>
              <a:t>Administrador : Dios, la Ley Cósmica</a:t>
            </a:r>
          </a:p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10" y="1628800"/>
            <a:ext cx="3200940" cy="20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62" y="3861047"/>
            <a:ext cx="3376836" cy="224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59632" y="6309320"/>
            <a:ext cx="64807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                        6-  </a:t>
            </a:r>
            <a:r>
              <a:rPr lang="es-CO" b="1" dirty="0" smtClean="0"/>
              <a:t>LOS TRABAJADORES Y LAS HORAS  - </a:t>
            </a:r>
            <a:r>
              <a:rPr lang="es-CO" b="1" dirty="0"/>
              <a:t>Mt 20:1-16</a:t>
            </a:r>
          </a:p>
        </p:txBody>
      </p:sp>
    </p:spTree>
    <p:extLst>
      <p:ext uri="{BB962C8B-B14F-4D97-AF65-F5344CB8AC3E}">
        <p14:creationId xmlns:p14="http://schemas.microsoft.com/office/powerpoint/2010/main" val="13785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979</Words>
  <Application>Microsoft Office PowerPoint</Application>
  <PresentationFormat>Presentación en pantalla (4:3)</PresentationFormat>
  <Paragraphs>202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Parábolas de Cristo   -Preparación - Obstaculos - Regeneración - Iniciación    </vt:lpstr>
      <vt:lpstr>Grandes Temas</vt:lpstr>
      <vt:lpstr>Preparación para el Discipulado </vt:lpstr>
      <vt:lpstr>Persistencia</vt:lpstr>
      <vt:lpstr>Entender que es un Proceso</vt:lpstr>
      <vt:lpstr>La Transmutación</vt:lpstr>
      <vt:lpstr>Símbolos del Discipulado</vt:lpstr>
      <vt:lpstr> La Humildad</vt:lpstr>
      <vt:lpstr>Comprensión de la Unidad  </vt:lpstr>
      <vt:lpstr>Reconocimiento Ley Divina</vt:lpstr>
      <vt:lpstr>Servicio Amoroso Desinteresado</vt:lpstr>
      <vt:lpstr>La Vida Efectiva</vt:lpstr>
      <vt:lpstr>Obstáculos en el Camino</vt:lpstr>
      <vt:lpstr>La falta de caridad</vt:lpstr>
      <vt:lpstr>Las Añadiduras</vt:lpstr>
      <vt:lpstr>Descuidar Ley de Causa y Efecto</vt:lpstr>
      <vt:lpstr>Desviarse en la materia</vt:lpstr>
      <vt:lpstr>Ignorar la Protección Divina</vt:lpstr>
      <vt:lpstr>Fallar en Reconocer Rol de Cristo</vt:lpstr>
      <vt:lpstr>La Regeneración</vt:lpstr>
      <vt:lpstr>Aprovechamiento Fuerza Creadora</vt:lpstr>
      <vt:lpstr>Progreso entre dificultades</vt:lpstr>
      <vt:lpstr>El Libro de Dios</vt:lpstr>
      <vt:lpstr>La Iniciación </vt:lpstr>
      <vt:lpstr>El Trabajo Diligente</vt:lpstr>
      <vt:lpstr>La Vida Diaria</vt:lpstr>
      <vt:lpstr>El Cuerpo Alma</vt:lpstr>
      <vt:lpstr>Los Afanes de la Vida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Parábolas de Cristo</dc:title>
  <dc:creator>JAR</dc:creator>
  <cp:lastModifiedBy>JAR</cp:lastModifiedBy>
  <cp:revision>94</cp:revision>
  <dcterms:created xsi:type="dcterms:W3CDTF">2013-10-14T15:55:37Z</dcterms:created>
  <dcterms:modified xsi:type="dcterms:W3CDTF">2013-10-20T12:46:36Z</dcterms:modified>
</cp:coreProperties>
</file>